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98" r:id="rId3"/>
    <p:sldId id="299" r:id="rId4"/>
    <p:sldId id="300" r:id="rId5"/>
    <p:sldId id="301" r:id="rId6"/>
    <p:sldId id="302" r:id="rId7"/>
    <p:sldId id="303" r:id="rId8"/>
    <p:sldId id="304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3596138290108E-2"/>
          <c:y val="2.0589542437767994E-2"/>
          <c:w val="0.89951621034584828"/>
          <c:h val="0.5066126911824612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3797321711666371E-2"/>
                  <c:y val="3.5871400091347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980335738997317E-2"/>
                  <c:y val="3.09836329913960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76882877802985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-3.762718494241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80225951484458E-2"/>
                  <c:y val="3.58598273031391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191623124939069E-2"/>
                  <c:y val="3.58827799997531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768828778029798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276432661170265E-2"/>
                  <c:y val="-3.5120711896209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585924538211764E-2"/>
                  <c:y val="-3.2693898208840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76882877802985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374527364757156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585924538211764E-2"/>
                  <c:y val="-4.0076751166973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8516322768261397E-2"/>
                  <c:y val="-2.53453705761088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4093528421352178E-2"/>
                  <c:y val="-4.2340781579824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8213124789767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065035487715657E-2"/>
                  <c:y val="-4.47903550840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Усть-Качкинское </c:v>
                </c:pt>
                <c:pt idx="2">
                  <c:v>Заболотское </c:v>
                </c:pt>
                <c:pt idx="3">
                  <c:v>Двуреченское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Кукуштанское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Кондратовское </c:v>
                </c:pt>
                <c:pt idx="10">
                  <c:v>Платошинское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83.6</c:v>
                </c:pt>
                <c:pt idx="1">
                  <c:v>97.6</c:v>
                </c:pt>
                <c:pt idx="2">
                  <c:v>106</c:v>
                </c:pt>
                <c:pt idx="3">
                  <c:v>128.4</c:v>
                </c:pt>
                <c:pt idx="4">
                  <c:v>93.3</c:v>
                </c:pt>
                <c:pt idx="5">
                  <c:v>72.599999999999994</c:v>
                </c:pt>
                <c:pt idx="6">
                  <c:v>112.4</c:v>
                </c:pt>
                <c:pt idx="7">
                  <c:v>139.69999999999999</c:v>
                </c:pt>
                <c:pt idx="8">
                  <c:v>125.5</c:v>
                </c:pt>
                <c:pt idx="9">
                  <c:v>103.8</c:v>
                </c:pt>
                <c:pt idx="10">
                  <c:v>201.7</c:v>
                </c:pt>
                <c:pt idx="11">
                  <c:v>141.5</c:v>
                </c:pt>
                <c:pt idx="12">
                  <c:v>95.7</c:v>
                </c:pt>
                <c:pt idx="13">
                  <c:v>89.6</c:v>
                </c:pt>
                <c:pt idx="14">
                  <c:v>120.7</c:v>
                </c:pt>
                <c:pt idx="15">
                  <c:v>75.099999999999994</c:v>
                </c:pt>
                <c:pt idx="16">
                  <c:v>93.7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374527364757156E-2"/>
                  <c:y val="2.0480170413163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882131247897571E-2"/>
                  <c:y val="-2.3646099507462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45944668850121E-2"/>
                  <c:y val="3.9997099087755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80225951484458E-2"/>
                  <c:y val="-2.6050153378019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585924538211764E-2"/>
                  <c:y val="-2.8488346973793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5191623124939017E-2"/>
                  <c:y val="4.0133850868422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276432661170265E-2"/>
                  <c:y val="3.76728974558382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487829834624873E-2"/>
                  <c:y val="2.53111427742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76882877802985E-2"/>
                  <c:y val="5.238178008527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2699227008079484E-2"/>
                  <c:y val="4.4964718426347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882131247897571E-2"/>
                  <c:y val="2.53111427742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93528421352178E-2"/>
                  <c:y val="2.776080435507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4093528421352178E-2"/>
                  <c:y val="3.25426804429137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487939622137731E-2"/>
                  <c:y val="2.2849788192125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87829834624873E-2"/>
                  <c:y val="-4.5843671690799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4093528421352178E-2"/>
                  <c:y val="2.0115627584589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Усть-Качкинское </c:v>
                </c:pt>
                <c:pt idx="2">
                  <c:v>Заболотское </c:v>
                </c:pt>
                <c:pt idx="3">
                  <c:v>Двуреченское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Кукуштанское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Кондратовское </c:v>
                </c:pt>
                <c:pt idx="10">
                  <c:v>Платошинское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114.5</c:v>
                </c:pt>
                <c:pt idx="1">
                  <c:v>107.2</c:v>
                </c:pt>
                <c:pt idx="2">
                  <c:v>105.5</c:v>
                </c:pt>
                <c:pt idx="3">
                  <c:v>103.5</c:v>
                </c:pt>
                <c:pt idx="4">
                  <c:v>101.1</c:v>
                </c:pt>
                <c:pt idx="5">
                  <c:v>100.4</c:v>
                </c:pt>
                <c:pt idx="6">
                  <c:v>99.4</c:v>
                </c:pt>
                <c:pt idx="7">
                  <c:v>98.6</c:v>
                </c:pt>
                <c:pt idx="8">
                  <c:v>97.6</c:v>
                </c:pt>
                <c:pt idx="9">
                  <c:v>97.6</c:v>
                </c:pt>
                <c:pt idx="10">
                  <c:v>97.4</c:v>
                </c:pt>
                <c:pt idx="11">
                  <c:v>97.2</c:v>
                </c:pt>
                <c:pt idx="12">
                  <c:v>95.5</c:v>
                </c:pt>
                <c:pt idx="13">
                  <c:v>86.2</c:v>
                </c:pt>
                <c:pt idx="14">
                  <c:v>84.8</c:v>
                </c:pt>
                <c:pt idx="15">
                  <c:v>84.5</c:v>
                </c:pt>
                <c:pt idx="16">
                  <c:v>77.8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394994392053844E-2"/>
                  <c:y val="-8.4307762100507356E-4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Усть-Качкинское </c:v>
                </c:pt>
                <c:pt idx="2">
                  <c:v>Заболотское </c:v>
                </c:pt>
                <c:pt idx="3">
                  <c:v>Двуреченское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Кукуштанское </c:v>
                </c:pt>
                <c:pt idx="7">
                  <c:v>Юго-Камское </c:v>
                </c:pt>
                <c:pt idx="8">
                  <c:v>Гамовское </c:v>
                </c:pt>
                <c:pt idx="9">
                  <c:v>Кондратовское </c:v>
                </c:pt>
                <c:pt idx="10">
                  <c:v>Платошинское </c:v>
                </c:pt>
                <c:pt idx="11">
                  <c:v>Фроловское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Юговское</c:v>
                </c:pt>
                <c:pt idx="15">
                  <c:v>Сылвенское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94.7</c:v>
                </c:pt>
                <c:pt idx="1">
                  <c:v>94.7</c:v>
                </c:pt>
                <c:pt idx="2">
                  <c:v>94.7</c:v>
                </c:pt>
                <c:pt idx="3">
                  <c:v>94.7</c:v>
                </c:pt>
                <c:pt idx="4">
                  <c:v>94.7</c:v>
                </c:pt>
                <c:pt idx="5">
                  <c:v>94.7</c:v>
                </c:pt>
                <c:pt idx="6">
                  <c:v>94.7</c:v>
                </c:pt>
                <c:pt idx="7">
                  <c:v>94.7</c:v>
                </c:pt>
                <c:pt idx="8">
                  <c:v>94.7</c:v>
                </c:pt>
                <c:pt idx="9">
                  <c:v>94.7</c:v>
                </c:pt>
                <c:pt idx="10">
                  <c:v>94.7</c:v>
                </c:pt>
                <c:pt idx="11">
                  <c:v>94.7</c:v>
                </c:pt>
                <c:pt idx="12">
                  <c:v>94.7</c:v>
                </c:pt>
                <c:pt idx="13">
                  <c:v>94.7</c:v>
                </c:pt>
                <c:pt idx="14">
                  <c:v>94.7</c:v>
                </c:pt>
                <c:pt idx="15">
                  <c:v>94.7</c:v>
                </c:pt>
                <c:pt idx="16">
                  <c:v>94.7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668032"/>
        <c:axId val="176911488"/>
      </c:lineChart>
      <c:catAx>
        <c:axId val="176668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76911488"/>
        <c:crosses val="autoZero"/>
        <c:auto val="1"/>
        <c:lblAlgn val="ctr"/>
        <c:lblOffset val="100"/>
        <c:noMultiLvlLbl val="0"/>
      </c:catAx>
      <c:valAx>
        <c:axId val="176911488"/>
        <c:scaling>
          <c:orientation val="minMax"/>
          <c:max val="250"/>
          <c:min val="2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4.601194663799895E-2"/>
              <c:y val="2.0622708587934675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6668032"/>
        <c:crosses val="autoZero"/>
        <c:crossBetween val="between"/>
        <c:majorUnit val="6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79715617183676291"/>
          <c:w val="0.6018812749052973"/>
          <c:h val="0.20038295294516825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33.4</c:v>
                </c:pt>
                <c:pt idx="1">
                  <c:v>37.700000000000003</c:v>
                </c:pt>
                <c:pt idx="2">
                  <c:v>41.9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4795520"/>
        <c:axId val="184797056"/>
      </c:barChart>
      <c:catAx>
        <c:axId val="18479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4797056"/>
        <c:crosses val="autoZero"/>
        <c:auto val="1"/>
        <c:lblAlgn val="ctr"/>
        <c:lblOffset val="100"/>
        <c:noMultiLvlLbl val="0"/>
      </c:catAx>
      <c:valAx>
        <c:axId val="184797056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4431990721569661"/>
              <c:y val="5.213601997438885E-3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479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842035969902413E-2"/>
          <c:y val="0.22010901652453485"/>
          <c:w val="0.88565729344796917"/>
          <c:h val="0.3944632121128881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6394125753252114E-2"/>
                  <c:y val="-2.6621044098697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605522926706736E-2"/>
                  <c:y val="2.927163934499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154235646160993E-2"/>
                  <c:y val="4.4076608845713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648229390907662E-2"/>
                  <c:y val="2.9312328307111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11221513434038E-2"/>
                  <c:y val="4.829497471388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648229390907662E-2"/>
                  <c:y val="2.50939624389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577029993070211E-2"/>
                  <c:y val="-3.39633257928659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042530804180356E-2"/>
                  <c:y val="2.1188320308159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436832217453054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042530804180356E-2"/>
                  <c:y val="2.29457513167031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831133630725749E-2"/>
                  <c:y val="-2.41537982980056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436832217453054E-2"/>
                  <c:y val="3.2090470993835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648229390907662E-2"/>
                  <c:y val="-2.696499038660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436832217453054E-2"/>
                  <c:y val="2.611484019451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648229390907662E-2"/>
                  <c:y val="-4.172927092521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3715534406089079E-2"/>
                  <c:y val="-2.2746624518437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Фроловское </c:v>
                </c:pt>
                <c:pt idx="2">
                  <c:v>Лобановское </c:v>
                </c:pt>
                <c:pt idx="3">
                  <c:v>Бершетское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Култаевское </c:v>
                </c:pt>
                <c:pt idx="11">
                  <c:v>Усть-Качкинское </c:v>
                </c:pt>
                <c:pt idx="12">
                  <c:v>Савинское </c:v>
                </c:pt>
                <c:pt idx="13">
                  <c:v>Кондратовское </c:v>
                </c:pt>
                <c:pt idx="14">
                  <c:v>Платошинское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103.7</c:v>
                </c:pt>
                <c:pt idx="1">
                  <c:v>91.2</c:v>
                </c:pt>
                <c:pt idx="2">
                  <c:v>103.5</c:v>
                </c:pt>
                <c:pt idx="3">
                  <c:v>64.8</c:v>
                </c:pt>
                <c:pt idx="4">
                  <c:v>108</c:v>
                </c:pt>
                <c:pt idx="5">
                  <c:v>90</c:v>
                </c:pt>
                <c:pt idx="6">
                  <c:v>108.3</c:v>
                </c:pt>
                <c:pt idx="7">
                  <c:v>88.7</c:v>
                </c:pt>
                <c:pt idx="8">
                  <c:v>123.1</c:v>
                </c:pt>
                <c:pt idx="9">
                  <c:v>105.5</c:v>
                </c:pt>
                <c:pt idx="10">
                  <c:v>78.099999999999994</c:v>
                </c:pt>
                <c:pt idx="11">
                  <c:v>100.4</c:v>
                </c:pt>
                <c:pt idx="12">
                  <c:v>61.6</c:v>
                </c:pt>
                <c:pt idx="13">
                  <c:v>99</c:v>
                </c:pt>
                <c:pt idx="14">
                  <c:v>63.4</c:v>
                </c:pt>
                <c:pt idx="15">
                  <c:v>94.8</c:v>
                </c:pt>
                <c:pt idx="16">
                  <c:v>51.5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80225951484458E-2"/>
                  <c:y val="-2.7062311740891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797321711666371E-2"/>
                  <c:y val="-3.51487862482601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70734074442935E-2"/>
                  <c:y val="-2.5655137961323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459336900988352E-2"/>
                  <c:y val="-2.354446033067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670734074442959E-2"/>
                  <c:y val="-3.1280677609063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585924538211764E-2"/>
                  <c:y val="-2.1438266789718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1065145275228512E-2"/>
                  <c:y val="3.05907921044812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980335738997317E-2"/>
                  <c:y val="-2.9172989371544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1065035487715657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276432661170265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585924538211764E-2"/>
                  <c:y val="-4.0772665122036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3797321711666371E-2"/>
                  <c:y val="2.7066795830593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276432661170265E-2"/>
                  <c:y val="-3.0584647240815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191623124939069E-2"/>
                  <c:y val="3.2690840781766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374527364757052E-2"/>
                  <c:y val="-2.8827216232271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882241035410426E-2"/>
                  <c:y val="2.917597876467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7339058093403705E-2"/>
                  <c:y val="1.51150359997668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Фроловское </c:v>
                </c:pt>
                <c:pt idx="2">
                  <c:v>Лобановское </c:v>
                </c:pt>
                <c:pt idx="3">
                  <c:v>Бершетское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Култаевское </c:v>
                </c:pt>
                <c:pt idx="11">
                  <c:v>Усть-Качкинское </c:v>
                </c:pt>
                <c:pt idx="12">
                  <c:v>Савинское </c:v>
                </c:pt>
                <c:pt idx="13">
                  <c:v>Кондратовское </c:v>
                </c:pt>
                <c:pt idx="14">
                  <c:v>Платошинское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151.80000000000001</c:v>
                </c:pt>
                <c:pt idx="1">
                  <c:v>134.4</c:v>
                </c:pt>
                <c:pt idx="2">
                  <c:v>121.8</c:v>
                </c:pt>
                <c:pt idx="3">
                  <c:v>115.2</c:v>
                </c:pt>
                <c:pt idx="4">
                  <c:v>109.1</c:v>
                </c:pt>
                <c:pt idx="5">
                  <c:v>108.2</c:v>
                </c:pt>
                <c:pt idx="6">
                  <c:v>105.8</c:v>
                </c:pt>
                <c:pt idx="7">
                  <c:v>101.6</c:v>
                </c:pt>
                <c:pt idx="8">
                  <c:v>100.8</c:v>
                </c:pt>
                <c:pt idx="9">
                  <c:v>94.7</c:v>
                </c:pt>
                <c:pt idx="10">
                  <c:v>94.3</c:v>
                </c:pt>
                <c:pt idx="11">
                  <c:v>89.8</c:v>
                </c:pt>
                <c:pt idx="12">
                  <c:v>87.2</c:v>
                </c:pt>
                <c:pt idx="13">
                  <c:v>84.3</c:v>
                </c:pt>
                <c:pt idx="14">
                  <c:v>83.8</c:v>
                </c:pt>
                <c:pt idx="15">
                  <c:v>71.7</c:v>
                </c:pt>
                <c:pt idx="16">
                  <c:v>47.9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2944444005294393"/>
                  <c:y val="-6.8578339289145562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Двуреченское </c:v>
                </c:pt>
                <c:pt idx="1">
                  <c:v>Фроловское </c:v>
                </c:pt>
                <c:pt idx="2">
                  <c:v>Лобановское </c:v>
                </c:pt>
                <c:pt idx="3">
                  <c:v>Бершетское</c:v>
                </c:pt>
                <c:pt idx="4">
                  <c:v>Кукуштанское 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Гамовское </c:v>
                </c:pt>
                <c:pt idx="8">
                  <c:v>Хохловское </c:v>
                </c:pt>
                <c:pt idx="9">
                  <c:v>Пальниковское </c:v>
                </c:pt>
                <c:pt idx="10">
                  <c:v>Култаевское </c:v>
                </c:pt>
                <c:pt idx="11">
                  <c:v>Усть-Качкинское </c:v>
                </c:pt>
                <c:pt idx="12">
                  <c:v>Савинское </c:v>
                </c:pt>
                <c:pt idx="13">
                  <c:v>Кондратовское </c:v>
                </c:pt>
                <c:pt idx="14">
                  <c:v>Платошинское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101.9</c:v>
                </c:pt>
                <c:pt idx="1">
                  <c:v>101.9</c:v>
                </c:pt>
                <c:pt idx="2">
                  <c:v>101.9</c:v>
                </c:pt>
                <c:pt idx="3">
                  <c:v>101.9</c:v>
                </c:pt>
                <c:pt idx="4">
                  <c:v>101.9</c:v>
                </c:pt>
                <c:pt idx="5">
                  <c:v>101.9</c:v>
                </c:pt>
                <c:pt idx="6">
                  <c:v>101.9</c:v>
                </c:pt>
                <c:pt idx="7">
                  <c:v>101.9</c:v>
                </c:pt>
                <c:pt idx="8">
                  <c:v>101.9</c:v>
                </c:pt>
                <c:pt idx="9">
                  <c:v>101.9</c:v>
                </c:pt>
                <c:pt idx="10">
                  <c:v>101.9</c:v>
                </c:pt>
                <c:pt idx="11">
                  <c:v>101.9</c:v>
                </c:pt>
                <c:pt idx="12">
                  <c:v>101.9</c:v>
                </c:pt>
                <c:pt idx="13">
                  <c:v>101.9</c:v>
                </c:pt>
                <c:pt idx="14">
                  <c:v>101.9</c:v>
                </c:pt>
                <c:pt idx="15">
                  <c:v>101.9</c:v>
                </c:pt>
                <c:pt idx="16">
                  <c:v>101.9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195520"/>
        <c:axId val="184906496"/>
      </c:lineChart>
      <c:catAx>
        <c:axId val="185195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4906496"/>
        <c:crosses val="autoZero"/>
        <c:auto val="1"/>
        <c:lblAlgn val="ctr"/>
        <c:lblOffset val="100"/>
        <c:noMultiLvlLbl val="0"/>
      </c:catAx>
      <c:valAx>
        <c:axId val="184906496"/>
        <c:scaling>
          <c:orientation val="minMax"/>
          <c:max val="155"/>
          <c:min val="3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4.8800549464544339E-2"/>
              <c:y val="0.1611483853374252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5195520"/>
        <c:crosses val="autoZero"/>
        <c:crossBetween val="between"/>
        <c:majorUnit val="40"/>
        <c:minorUnit val="1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227.4</c:v>
                </c:pt>
                <c:pt idx="1">
                  <c:v>262.89999999999998</c:v>
                </c:pt>
                <c:pt idx="2">
                  <c:v>231.7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5030912"/>
        <c:axId val="185036800"/>
      </c:barChart>
      <c:catAx>
        <c:axId val="18503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5036800"/>
        <c:crosses val="autoZero"/>
        <c:auto val="1"/>
        <c:lblAlgn val="ctr"/>
        <c:lblOffset val="100"/>
        <c:noMultiLvlLbl val="0"/>
      </c:catAx>
      <c:valAx>
        <c:axId val="185036800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50270197896"/>
              <c:y val="8.5220329054347496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5030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82581804793017E-2"/>
          <c:y val="5.670184299301647E-2"/>
          <c:w val="0.90348442348955182"/>
          <c:h val="0.5285139847842478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3437769228955477E-2"/>
                  <c:y val="-3.8051029838250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011257964642698E-2"/>
                  <c:y val="-3.008551071554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692258720977686E-2"/>
                  <c:y val="-2.7624609979983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011257964642698E-2"/>
                  <c:y val="-2.4295334835536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330257208307714E-2"/>
                  <c:y val="3.1676365337909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450924379197706E-2"/>
                  <c:y val="1.903417738697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571591550087694E-2"/>
                  <c:y val="-2.2896270290881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450924379197651E-2"/>
                  <c:y val="1.9758633251019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571591550087694E-2"/>
                  <c:y val="2.2219685959704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756768472620492E-2"/>
                  <c:y val="-2.762460997998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37769228955477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756768472620492E-2"/>
                  <c:y val="2.0582783481919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877435643510484E-2"/>
                  <c:y val="-2.7961838333730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636101301730501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2075767716285508E-2"/>
                  <c:y val="-2.926136048464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9118769985290357E-2"/>
                  <c:y val="-2.4002178686651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1335956020118148E-7"/>
                  <c:y val="-4.81146898585753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Усть-Качкинское </c:v>
                </c:pt>
                <c:pt idx="2">
                  <c:v>Юго-Камское </c:v>
                </c:pt>
                <c:pt idx="3">
                  <c:v>Гамовское </c:v>
                </c:pt>
                <c:pt idx="4">
                  <c:v>Бершетское</c:v>
                </c:pt>
                <c:pt idx="5">
                  <c:v>Платошинское </c:v>
                </c:pt>
                <c:pt idx="6">
                  <c:v>Заболотское </c:v>
                </c:pt>
                <c:pt idx="7">
                  <c:v>Лобановское </c:v>
                </c:pt>
                <c:pt idx="8">
                  <c:v>Юговское</c:v>
                </c:pt>
                <c:pt idx="9">
                  <c:v>Хохловское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Кондратовское </c:v>
                </c:pt>
                <c:pt idx="13">
                  <c:v>Кукуштанское </c:v>
                </c:pt>
                <c:pt idx="14">
                  <c:v>Пальниковское </c:v>
                </c:pt>
                <c:pt idx="15">
                  <c:v>Двуреченское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94.9</c:v>
                </c:pt>
                <c:pt idx="1">
                  <c:v>334.5</c:v>
                </c:pt>
                <c:pt idx="2">
                  <c:v>98</c:v>
                </c:pt>
                <c:pt idx="3">
                  <c:v>98.7</c:v>
                </c:pt>
                <c:pt idx="4">
                  <c:v>128.19999999999999</c:v>
                </c:pt>
                <c:pt idx="5">
                  <c:v>103.1</c:v>
                </c:pt>
                <c:pt idx="6">
                  <c:v>135.9</c:v>
                </c:pt>
                <c:pt idx="7">
                  <c:v>101.1</c:v>
                </c:pt>
                <c:pt idx="8">
                  <c:v>80.7</c:v>
                </c:pt>
                <c:pt idx="9">
                  <c:v>152.5</c:v>
                </c:pt>
                <c:pt idx="10">
                  <c:v>59.6</c:v>
                </c:pt>
                <c:pt idx="11">
                  <c:v>49.6</c:v>
                </c:pt>
                <c:pt idx="12">
                  <c:v>94</c:v>
                </c:pt>
                <c:pt idx="13">
                  <c:v>93.1</c:v>
                </c:pt>
                <c:pt idx="14">
                  <c:v>144</c:v>
                </c:pt>
                <c:pt idx="15">
                  <c:v>78.7</c:v>
                </c:pt>
                <c:pt idx="16">
                  <c:v>83.2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7834433374505524E-2"/>
                  <c:y val="7.4123369651363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920437912515439E-2"/>
                  <c:y val="-2.55140876769548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601438668850425E-3"/>
                  <c:y val="-2.09629438838193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920437912515439E-2"/>
                  <c:y val="-1.6960200215467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571591550087694E-2"/>
                  <c:y val="-2.7570811495429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756768472620492E-2"/>
                  <c:y val="-2.7141335457714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636101301730449E-2"/>
                  <c:y val="2.6900306089061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756768472620492E-2"/>
                  <c:y val="-2.7334949212862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636101301730501E-2"/>
                  <c:y val="-2.8203171648624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89059079375271E-2"/>
                  <c:y val="2.64708300513472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4877435643510484E-2"/>
                  <c:y val="-2.0776093290827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0558436399845469E-2"/>
                  <c:y val="-2.5504584953050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756768472620492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381725169268391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183619815613872E-2"/>
                  <c:y val="1.7150318588850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756768472620385E-2"/>
                  <c:y val="1.748769891571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2611913092213007E-3"/>
                  <c:y val="2.1347816169058547E-2"/>
                </c:manualLayout>
              </c:layout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Усть-Качкинское </c:v>
                </c:pt>
                <c:pt idx="2">
                  <c:v>Юго-Камское </c:v>
                </c:pt>
                <c:pt idx="3">
                  <c:v>Гамовское </c:v>
                </c:pt>
                <c:pt idx="4">
                  <c:v>Бершетское</c:v>
                </c:pt>
                <c:pt idx="5">
                  <c:v>Платошинское </c:v>
                </c:pt>
                <c:pt idx="6">
                  <c:v>Заболотское </c:v>
                </c:pt>
                <c:pt idx="7">
                  <c:v>Лобановское </c:v>
                </c:pt>
                <c:pt idx="8">
                  <c:v>Юговское</c:v>
                </c:pt>
                <c:pt idx="9">
                  <c:v>Хохловское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Кондратовское </c:v>
                </c:pt>
                <c:pt idx="13">
                  <c:v>Кукуштанское </c:v>
                </c:pt>
                <c:pt idx="14">
                  <c:v>Пальниковское </c:v>
                </c:pt>
                <c:pt idx="15">
                  <c:v>Двуреченское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1290</c:v>
                </c:pt>
                <c:pt idx="1">
                  <c:v>856.8</c:v>
                </c:pt>
                <c:pt idx="2">
                  <c:v>692.1</c:v>
                </c:pt>
                <c:pt idx="3">
                  <c:v>307.5</c:v>
                </c:pt>
                <c:pt idx="4">
                  <c:v>146.4</c:v>
                </c:pt>
                <c:pt idx="5">
                  <c:v>122.5</c:v>
                </c:pt>
                <c:pt idx="6">
                  <c:v>121.4</c:v>
                </c:pt>
                <c:pt idx="7">
                  <c:v>119.5</c:v>
                </c:pt>
                <c:pt idx="8">
                  <c:v>119</c:v>
                </c:pt>
                <c:pt idx="9">
                  <c:v>116.1</c:v>
                </c:pt>
                <c:pt idx="10">
                  <c:v>113.3</c:v>
                </c:pt>
                <c:pt idx="11">
                  <c:v>99.8</c:v>
                </c:pt>
                <c:pt idx="12">
                  <c:v>86.3</c:v>
                </c:pt>
                <c:pt idx="13">
                  <c:v>81</c:v>
                </c:pt>
                <c:pt idx="14">
                  <c:v>71.5</c:v>
                </c:pt>
                <c:pt idx="15">
                  <c:v>70.900000000000006</c:v>
                </c:pt>
                <c:pt idx="16">
                  <c:v>25.1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577453146226588"/>
                  <c:y val="-3.433103180174316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Усть-Качкинское </c:v>
                </c:pt>
                <c:pt idx="2">
                  <c:v>Юго-Камское </c:v>
                </c:pt>
                <c:pt idx="3">
                  <c:v>Гамовское </c:v>
                </c:pt>
                <c:pt idx="4">
                  <c:v>Бершетское</c:v>
                </c:pt>
                <c:pt idx="5">
                  <c:v>Платошинское </c:v>
                </c:pt>
                <c:pt idx="6">
                  <c:v>Заболотское </c:v>
                </c:pt>
                <c:pt idx="7">
                  <c:v>Лобановское </c:v>
                </c:pt>
                <c:pt idx="8">
                  <c:v>Юговское</c:v>
                </c:pt>
                <c:pt idx="9">
                  <c:v>Хохловское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Кондратовское </c:v>
                </c:pt>
                <c:pt idx="13">
                  <c:v>Кукуштанское </c:v>
                </c:pt>
                <c:pt idx="14">
                  <c:v>Пальниковское </c:v>
                </c:pt>
                <c:pt idx="15">
                  <c:v>Двуреченское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106.3</c:v>
                </c:pt>
                <c:pt idx="1">
                  <c:v>106.3</c:v>
                </c:pt>
                <c:pt idx="2">
                  <c:v>106.3</c:v>
                </c:pt>
                <c:pt idx="3">
                  <c:v>106.3</c:v>
                </c:pt>
                <c:pt idx="4">
                  <c:v>106.3</c:v>
                </c:pt>
                <c:pt idx="5">
                  <c:v>106.3</c:v>
                </c:pt>
                <c:pt idx="6">
                  <c:v>106.3</c:v>
                </c:pt>
                <c:pt idx="7">
                  <c:v>106.3</c:v>
                </c:pt>
                <c:pt idx="8">
                  <c:v>106.3</c:v>
                </c:pt>
                <c:pt idx="9">
                  <c:v>106.3</c:v>
                </c:pt>
                <c:pt idx="10">
                  <c:v>106.3</c:v>
                </c:pt>
                <c:pt idx="11">
                  <c:v>106.3</c:v>
                </c:pt>
                <c:pt idx="12">
                  <c:v>106.3</c:v>
                </c:pt>
                <c:pt idx="13">
                  <c:v>106.3</c:v>
                </c:pt>
                <c:pt idx="14">
                  <c:v>106.3</c:v>
                </c:pt>
                <c:pt idx="15">
                  <c:v>106.3</c:v>
                </c:pt>
                <c:pt idx="16">
                  <c:v>106.3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073664"/>
        <c:axId val="185075200"/>
      </c:lineChart>
      <c:catAx>
        <c:axId val="185073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5075200"/>
        <c:crosses val="autoZero"/>
        <c:auto val="1"/>
        <c:lblAlgn val="ctr"/>
        <c:lblOffset val="100"/>
        <c:noMultiLvlLbl val="0"/>
      </c:catAx>
      <c:valAx>
        <c:axId val="185075200"/>
        <c:scaling>
          <c:orientation val="minMax"/>
          <c:max val="14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5913995461990087E-2"/>
              <c:y val="1.0598605403465066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5073664"/>
        <c:crosses val="autoZero"/>
        <c:crossBetween val="between"/>
        <c:majorUnit val="2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2423792861761669"/>
          <c:w val="0.60397948615028441"/>
          <c:h val="0.1618167207401193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135.6</c:v>
                </c:pt>
                <c:pt idx="1">
                  <c:v>162.4</c:v>
                </c:pt>
                <c:pt idx="2">
                  <c:v>144.19999999999999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5474048"/>
        <c:axId val="185475840"/>
      </c:barChart>
      <c:catAx>
        <c:axId val="1854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5475840"/>
        <c:crosses val="autoZero"/>
        <c:auto val="1"/>
        <c:lblAlgn val="ctr"/>
        <c:lblOffset val="100"/>
        <c:noMultiLvlLbl val="0"/>
      </c:catAx>
      <c:valAx>
        <c:axId val="185475840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028226332339885"/>
              <c:y val="0.11235396921709553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5474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875.9</c:v>
                </c:pt>
                <c:pt idx="1">
                  <c:v>951.3</c:v>
                </c:pt>
                <c:pt idx="2">
                  <c:v>901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76933504"/>
        <c:axId val="184258944"/>
      </c:barChart>
      <c:catAx>
        <c:axId val="17693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4258944"/>
        <c:crosses val="autoZero"/>
        <c:auto val="1"/>
        <c:lblAlgn val="ctr"/>
        <c:lblOffset val="100"/>
        <c:noMultiLvlLbl val="0"/>
      </c:catAx>
      <c:valAx>
        <c:axId val="184258944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618041015385754"/>
              <c:y val="9.2168121670691515E-3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7693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307633420822402E-2"/>
          <c:y val="0.24865712595241354"/>
          <c:w val="0.87874792213473318"/>
          <c:h val="0.372547914572799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0649387576552931E-2"/>
                  <c:y val="2.94127525882137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871609798775152E-2"/>
                  <c:y val="2.6541624574013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649387576552931E-2"/>
                  <c:y val="1.9158723966070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204943132108487E-2"/>
                  <c:y val="2.736194686378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704943132108486E-2"/>
                  <c:y val="-3.4572547494722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61111111111111E-2"/>
                  <c:y val="2.1092617616130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482720909886265E-2"/>
                  <c:y val="2.314342334055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482720909886265E-2"/>
                  <c:y val="2.4490657368819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3704943132108486E-2"/>
                  <c:y val="2.3260335414928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88888888888888E-2"/>
                  <c:y val="2.7361946863785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166666666666666E-2"/>
                  <c:y val="-2.8419968840671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388998250218724E-2"/>
                  <c:y val="2.7361946863785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555555555555557E-2"/>
                  <c:y val="-4.8517864940071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779E-2"/>
                  <c:y val="2.7361785383019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5.3838582677165358E-4"/>
                  <c:y val="8.90453386316256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Лобановское </c:v>
                </c:pt>
                <c:pt idx="7">
                  <c:v>Хохловское </c:v>
                </c:pt>
                <c:pt idx="8">
                  <c:v>Кондратовское </c:v>
                </c:pt>
                <c:pt idx="9">
                  <c:v>Платошинское </c:v>
                </c:pt>
                <c:pt idx="10">
                  <c:v>Заболотское </c:v>
                </c:pt>
                <c:pt idx="11">
                  <c:v>Юго-Камское</c:v>
                </c:pt>
                <c:pt idx="12">
                  <c:v>Пальниковское </c:v>
                </c:pt>
                <c:pt idx="13">
                  <c:v>Савинское </c:v>
                </c:pt>
                <c:pt idx="14">
                  <c:v>Усть-Качкинское </c:v>
                </c:pt>
                <c:pt idx="15">
                  <c:v>Култаевское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96.1</c:v>
                </c:pt>
                <c:pt idx="1">
                  <c:v>94.7</c:v>
                </c:pt>
                <c:pt idx="2">
                  <c:v>105.1</c:v>
                </c:pt>
                <c:pt idx="3">
                  <c:v>103.8</c:v>
                </c:pt>
                <c:pt idx="4">
                  <c:v>76.400000000000006</c:v>
                </c:pt>
                <c:pt idx="5">
                  <c:v>93.1</c:v>
                </c:pt>
                <c:pt idx="6">
                  <c:v>101.7</c:v>
                </c:pt>
                <c:pt idx="7">
                  <c:v>122.3</c:v>
                </c:pt>
                <c:pt idx="8">
                  <c:v>102.8</c:v>
                </c:pt>
                <c:pt idx="9">
                  <c:v>89.1</c:v>
                </c:pt>
                <c:pt idx="10">
                  <c:v>108</c:v>
                </c:pt>
                <c:pt idx="11">
                  <c:v>94.9</c:v>
                </c:pt>
                <c:pt idx="12">
                  <c:v>108.9</c:v>
                </c:pt>
                <c:pt idx="13">
                  <c:v>81.599999999999994</c:v>
                </c:pt>
                <c:pt idx="14">
                  <c:v>100.4</c:v>
                </c:pt>
                <c:pt idx="15">
                  <c:v>85.6</c:v>
                </c:pt>
                <c:pt idx="16">
                  <c:v>65.599999999999994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0944444444444431E-2"/>
                  <c:y val="-3.43345248460765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833333333333335E-2"/>
                  <c:y val="-2.4080496223933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944444444444445E-2"/>
                  <c:y val="-1.9978884775076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166666666666666E-2"/>
                  <c:y val="-3.0643074542105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333333333333332E-2"/>
                  <c:y val="-2.4900818513705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55555555555557E-2"/>
                  <c:y val="-2.7361785383019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77887139107559E-2"/>
                  <c:y val="-1.9568723630190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260498687664043E-2"/>
                  <c:y val="2.5138841162351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482720909886265E-2"/>
                  <c:y val="-2.736194686378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944444444444445E-2"/>
                  <c:y val="-2.9822752252333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038276465441821E-2"/>
                  <c:y val="-4.7049520337533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871609798775152E-2"/>
                  <c:y val="2.0627068568608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333442694663164E-2"/>
                  <c:y val="-4.7459681482419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555555555555557E-2"/>
                  <c:y val="2.1447390858380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482720909886161E-2"/>
                  <c:y val="-2.4900818513705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055774278215223E-2"/>
                  <c:y val="-2.7361785383019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Лобановское </c:v>
                </c:pt>
                <c:pt idx="7">
                  <c:v>Хохловское </c:v>
                </c:pt>
                <c:pt idx="8">
                  <c:v>Кондратовское </c:v>
                </c:pt>
                <c:pt idx="9">
                  <c:v>Платошинское </c:v>
                </c:pt>
                <c:pt idx="10">
                  <c:v>Заболотское </c:v>
                </c:pt>
                <c:pt idx="11">
                  <c:v>Юго-Камское</c:v>
                </c:pt>
                <c:pt idx="12">
                  <c:v>Пальниковское </c:v>
                </c:pt>
                <c:pt idx="13">
                  <c:v>Савинское </c:v>
                </c:pt>
                <c:pt idx="14">
                  <c:v>Усть-Качкинское </c:v>
                </c:pt>
                <c:pt idx="15">
                  <c:v>Култаевское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180.6</c:v>
                </c:pt>
                <c:pt idx="1">
                  <c:v>145</c:v>
                </c:pt>
                <c:pt idx="2">
                  <c:v>133.5</c:v>
                </c:pt>
                <c:pt idx="3">
                  <c:v>116.6</c:v>
                </c:pt>
                <c:pt idx="4">
                  <c:v>113.8</c:v>
                </c:pt>
                <c:pt idx="5">
                  <c:v>112.9</c:v>
                </c:pt>
                <c:pt idx="6">
                  <c:v>111.4</c:v>
                </c:pt>
                <c:pt idx="7">
                  <c:v>111.1</c:v>
                </c:pt>
                <c:pt idx="8">
                  <c:v>109.2</c:v>
                </c:pt>
                <c:pt idx="9">
                  <c:v>107.5</c:v>
                </c:pt>
                <c:pt idx="10">
                  <c:v>106.4</c:v>
                </c:pt>
                <c:pt idx="11">
                  <c:v>101.9</c:v>
                </c:pt>
                <c:pt idx="12">
                  <c:v>101.7</c:v>
                </c:pt>
                <c:pt idx="13">
                  <c:v>101.5</c:v>
                </c:pt>
                <c:pt idx="14">
                  <c:v>96.8</c:v>
                </c:pt>
                <c:pt idx="15">
                  <c:v>92.6</c:v>
                </c:pt>
                <c:pt idx="16">
                  <c:v>70.5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3.3573928258967629E-5"/>
                  <c:y val="-1.9687734954514098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Лобановское </c:v>
                </c:pt>
                <c:pt idx="7">
                  <c:v>Хохловское </c:v>
                </c:pt>
                <c:pt idx="8">
                  <c:v>Кондратовское </c:v>
                </c:pt>
                <c:pt idx="9">
                  <c:v>Платошинское </c:v>
                </c:pt>
                <c:pt idx="10">
                  <c:v>Заболотское </c:v>
                </c:pt>
                <c:pt idx="11">
                  <c:v>Юго-Камское</c:v>
                </c:pt>
                <c:pt idx="12">
                  <c:v>Пальниковское </c:v>
                </c:pt>
                <c:pt idx="13">
                  <c:v>Савинское </c:v>
                </c:pt>
                <c:pt idx="14">
                  <c:v>Усть-Качкинское </c:v>
                </c:pt>
                <c:pt idx="15">
                  <c:v>Култаевское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110.8</c:v>
                </c:pt>
                <c:pt idx="1">
                  <c:v>110.8</c:v>
                </c:pt>
                <c:pt idx="2">
                  <c:v>110.8</c:v>
                </c:pt>
                <c:pt idx="3">
                  <c:v>110.8</c:v>
                </c:pt>
                <c:pt idx="4">
                  <c:v>110.8</c:v>
                </c:pt>
                <c:pt idx="5">
                  <c:v>110.8</c:v>
                </c:pt>
                <c:pt idx="6">
                  <c:v>110.8</c:v>
                </c:pt>
                <c:pt idx="7">
                  <c:v>110.8</c:v>
                </c:pt>
                <c:pt idx="8">
                  <c:v>110.8</c:v>
                </c:pt>
                <c:pt idx="9">
                  <c:v>110.8</c:v>
                </c:pt>
                <c:pt idx="10">
                  <c:v>110.8</c:v>
                </c:pt>
                <c:pt idx="11">
                  <c:v>110.8</c:v>
                </c:pt>
                <c:pt idx="12">
                  <c:v>110.8</c:v>
                </c:pt>
                <c:pt idx="13">
                  <c:v>110.8</c:v>
                </c:pt>
                <c:pt idx="14">
                  <c:v>110.8</c:v>
                </c:pt>
                <c:pt idx="15">
                  <c:v>110.8</c:v>
                </c:pt>
                <c:pt idx="16">
                  <c:v>110.8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02752"/>
        <c:axId val="184204288"/>
      </c:lineChart>
      <c:catAx>
        <c:axId val="184202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4204288"/>
        <c:crosses val="autoZero"/>
        <c:auto val="1"/>
        <c:lblAlgn val="ctr"/>
        <c:lblOffset val="100"/>
        <c:noMultiLvlLbl val="0"/>
      </c:catAx>
      <c:valAx>
        <c:axId val="184204288"/>
        <c:scaling>
          <c:orientation val="minMax"/>
          <c:max val="200"/>
          <c:min val="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%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6.1378718285214351E-2"/>
              <c:y val="0.2124292391284689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4202752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413.2</c:v>
                </c:pt>
                <c:pt idx="1">
                  <c:v>488.3</c:v>
                </c:pt>
                <c:pt idx="2">
                  <c:v>457.8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4103680"/>
        <c:axId val="184105216"/>
      </c:barChart>
      <c:catAx>
        <c:axId val="18410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4105216"/>
        <c:crosses val="autoZero"/>
        <c:auto val="1"/>
        <c:lblAlgn val="ctr"/>
        <c:lblOffset val="100"/>
        <c:noMultiLvlLbl val="0"/>
      </c:catAx>
      <c:valAx>
        <c:axId val="184105216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 b="0">
                    <a:latin typeface="PermianSansTypeface" pitchFamily="50" charset="0"/>
                  </a:defRPr>
                </a:pPr>
                <a:r>
                  <a:rPr lang="ru-RU" sz="1000" b="0" dirty="0" smtClean="0">
                    <a:latin typeface="PermianSansTypeface" pitchFamily="50" charset="0"/>
                  </a:rPr>
                  <a:t>млн руб.</a:t>
                </a:r>
                <a:endParaRPr lang="ru-RU" sz="10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50270197896"/>
              <c:y val="5.8153955116098215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4103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870401660244068E-2"/>
          <c:y val="0.11330394814012913"/>
          <c:w val="0.8995663526880443"/>
          <c:h val="0.5423546958835773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3516517075322085E-2"/>
                  <c:y val="3.9549869135987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731314222090113E-2"/>
                  <c:y val="3.9549869135987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94611136885812E-2"/>
                  <c:y val="2.92958405138447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60908515626138E-2"/>
                  <c:y val="3.5155008616613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33871279547411E-2"/>
                  <c:y val="4.1600674860416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33871279547411E-2"/>
                  <c:y val="2.5194229064987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55350994224218E-2"/>
                  <c:y val="2.314342334055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9086922781786049E-2"/>
                  <c:y val="3.3397451962701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24195693177229E-2"/>
                  <c:y val="2.5194067584221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590502809162177E-2"/>
                  <c:y val="3.1346646238273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553509942242131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37570566239416E-2"/>
                  <c:y val="2.4900979994470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94611136885812E-2"/>
                  <c:y val="2.6131463429128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553509942242131E-2"/>
                  <c:y val="2.8182269153556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0731423875745741E-2"/>
                  <c:y val="2.69516242381337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24195693177229E-2"/>
                  <c:y val="-2.924029113044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797708633350303E-2"/>
                  <c:y val="-2.7599646550900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Юго-Камское </c:v>
                </c:pt>
                <c:pt idx="2">
                  <c:v>Култаевское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Пальниковское </c:v>
                </c:pt>
                <c:pt idx="6">
                  <c:v>Савинское </c:v>
                </c:pt>
                <c:pt idx="7">
                  <c:v>Кондратовское </c:v>
                </c:pt>
                <c:pt idx="8">
                  <c:v>Юговское</c:v>
                </c:pt>
                <c:pt idx="9">
                  <c:v>Гамовское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Платошинское </c:v>
                </c:pt>
                <c:pt idx="15">
                  <c:v>Кукуштанское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160.1</c:v>
                </c:pt>
                <c:pt idx="1">
                  <c:v>111.1</c:v>
                </c:pt>
                <c:pt idx="2">
                  <c:v>120.8</c:v>
                </c:pt>
                <c:pt idx="3">
                  <c:v>119.2</c:v>
                </c:pt>
                <c:pt idx="4">
                  <c:v>120.5</c:v>
                </c:pt>
                <c:pt idx="5">
                  <c:v>112.8</c:v>
                </c:pt>
                <c:pt idx="6">
                  <c:v>110.1</c:v>
                </c:pt>
                <c:pt idx="7">
                  <c:v>105</c:v>
                </c:pt>
                <c:pt idx="8">
                  <c:v>82.1</c:v>
                </c:pt>
                <c:pt idx="9">
                  <c:v>102.5</c:v>
                </c:pt>
                <c:pt idx="10">
                  <c:v>101.9</c:v>
                </c:pt>
                <c:pt idx="11">
                  <c:v>96.1</c:v>
                </c:pt>
                <c:pt idx="12">
                  <c:v>98.5</c:v>
                </c:pt>
                <c:pt idx="13">
                  <c:v>101.5</c:v>
                </c:pt>
                <c:pt idx="14">
                  <c:v>99</c:v>
                </c:pt>
                <c:pt idx="15">
                  <c:v>106.4</c:v>
                </c:pt>
                <c:pt idx="16">
                  <c:v>99.3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5160908515626138E-2"/>
                  <c:y val="-2.5194067584221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12698529314206E-2"/>
                  <c:y val="-1.90416504109362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24195693177229E-2"/>
                  <c:y val="-2.7361785383019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60908515626138E-2"/>
                  <c:y val="-2.03890459199623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731314222090102E-2"/>
                  <c:y val="-2.4080496223933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634558358388279E-2"/>
                  <c:y val="-2.6541463093248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553619595897769E-2"/>
                  <c:y val="-2.736194686378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3768307089010149E-2"/>
                  <c:y val="-2.859226881767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785400449119442E-2"/>
                  <c:y val="-2.5721302284242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94611136885812E-2"/>
                  <c:y val="-3.95497076552217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160908515626138E-2"/>
                  <c:y val="-4.9920648351733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2671551225308326E-2"/>
                  <c:y val="-2.6131301948362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94611136885812E-2"/>
                  <c:y val="-1.9978884775076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123915648706092E-2"/>
                  <c:y val="-2.1092456135364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634558358388279E-2"/>
                  <c:y val="-3.392452518195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33871279547411E-2"/>
                  <c:y val="2.2677874293037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5519695276877124E-3"/>
                  <c:y val="2.891636071444258E-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Юго-Камское </c:v>
                </c:pt>
                <c:pt idx="2">
                  <c:v>Култаевское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Пальниковское </c:v>
                </c:pt>
                <c:pt idx="6">
                  <c:v>Савинское </c:v>
                </c:pt>
                <c:pt idx="7">
                  <c:v>Кондратовское </c:v>
                </c:pt>
                <c:pt idx="8">
                  <c:v>Юговское</c:v>
                </c:pt>
                <c:pt idx="9">
                  <c:v>Гамовское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Платошинское </c:v>
                </c:pt>
                <c:pt idx="15">
                  <c:v>Кукуштанское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161.19999999999999</c:v>
                </c:pt>
                <c:pt idx="1">
                  <c:v>132</c:v>
                </c:pt>
                <c:pt idx="2">
                  <c:v>130</c:v>
                </c:pt>
                <c:pt idx="3">
                  <c:v>122.2</c:v>
                </c:pt>
                <c:pt idx="4">
                  <c:v>121.5</c:v>
                </c:pt>
                <c:pt idx="5">
                  <c:v>120.9</c:v>
                </c:pt>
                <c:pt idx="6">
                  <c:v>120.9</c:v>
                </c:pt>
                <c:pt idx="7">
                  <c:v>118.5</c:v>
                </c:pt>
                <c:pt idx="8">
                  <c:v>116.3</c:v>
                </c:pt>
                <c:pt idx="9">
                  <c:v>113.6</c:v>
                </c:pt>
                <c:pt idx="10">
                  <c:v>111.2</c:v>
                </c:pt>
                <c:pt idx="11">
                  <c:v>109.1</c:v>
                </c:pt>
                <c:pt idx="12">
                  <c:v>106.3</c:v>
                </c:pt>
                <c:pt idx="13">
                  <c:v>105.3</c:v>
                </c:pt>
                <c:pt idx="14">
                  <c:v>103</c:v>
                </c:pt>
                <c:pt idx="15">
                  <c:v>100.4</c:v>
                </c:pt>
                <c:pt idx="16">
                  <c:v>98.7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6.5626433343739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Юго-Камское </c:v>
                </c:pt>
                <c:pt idx="2">
                  <c:v>Култаевское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Пальниковское </c:v>
                </c:pt>
                <c:pt idx="6">
                  <c:v>Савинское </c:v>
                </c:pt>
                <c:pt idx="7">
                  <c:v>Кондратовское </c:v>
                </c:pt>
                <c:pt idx="8">
                  <c:v>Юговское</c:v>
                </c:pt>
                <c:pt idx="9">
                  <c:v>Гамовское </c:v>
                </c:pt>
                <c:pt idx="10">
                  <c:v>Бершетское</c:v>
                </c:pt>
                <c:pt idx="11">
                  <c:v>Фроловское </c:v>
                </c:pt>
                <c:pt idx="12">
                  <c:v>Сылвенское </c:v>
                </c:pt>
                <c:pt idx="13">
                  <c:v>Хохловское </c:v>
                </c:pt>
                <c:pt idx="14">
                  <c:v>Платошинское </c:v>
                </c:pt>
                <c:pt idx="15">
                  <c:v>Кукуштанское </c:v>
                </c:pt>
                <c:pt idx="16">
                  <c:v>Усть-Качкинское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117.5</c:v>
                </c:pt>
                <c:pt idx="1">
                  <c:v>117.5</c:v>
                </c:pt>
                <c:pt idx="2">
                  <c:v>117.5</c:v>
                </c:pt>
                <c:pt idx="3">
                  <c:v>117.5</c:v>
                </c:pt>
                <c:pt idx="4">
                  <c:v>117.5</c:v>
                </c:pt>
                <c:pt idx="5">
                  <c:v>117.5</c:v>
                </c:pt>
                <c:pt idx="6">
                  <c:v>117.5</c:v>
                </c:pt>
                <c:pt idx="7">
                  <c:v>117.5</c:v>
                </c:pt>
                <c:pt idx="8">
                  <c:v>117.5</c:v>
                </c:pt>
                <c:pt idx="9">
                  <c:v>117.5</c:v>
                </c:pt>
                <c:pt idx="10">
                  <c:v>117.5</c:v>
                </c:pt>
                <c:pt idx="11">
                  <c:v>117.5</c:v>
                </c:pt>
                <c:pt idx="12">
                  <c:v>117.5</c:v>
                </c:pt>
                <c:pt idx="13">
                  <c:v>117.5</c:v>
                </c:pt>
                <c:pt idx="14">
                  <c:v>117.5</c:v>
                </c:pt>
                <c:pt idx="15">
                  <c:v>117.5</c:v>
                </c:pt>
                <c:pt idx="16">
                  <c:v>117.5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54912"/>
        <c:axId val="184056448"/>
      </c:lineChart>
      <c:catAx>
        <c:axId val="184054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4056448"/>
        <c:crosses val="autoZero"/>
        <c:auto val="1"/>
        <c:lblAlgn val="ctr"/>
        <c:lblOffset val="100"/>
        <c:noMultiLvlLbl val="0"/>
      </c:catAx>
      <c:valAx>
        <c:axId val="184056448"/>
        <c:scaling>
          <c:orientation val="minMax"/>
          <c:max val="180"/>
          <c:min val="7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%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3.4993442163124507E-2"/>
              <c:y val="9.102154024229866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4054912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38.200000000000003</c:v>
                </c:pt>
                <c:pt idx="1">
                  <c:v>41.6</c:v>
                </c:pt>
                <c:pt idx="2">
                  <c:v>44.8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4623488"/>
        <c:axId val="184625024"/>
      </c:barChart>
      <c:catAx>
        <c:axId val="1846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4625024"/>
        <c:crosses val="autoZero"/>
        <c:auto val="1"/>
        <c:lblAlgn val="ctr"/>
        <c:lblOffset val="100"/>
        <c:noMultiLvlLbl val="0"/>
      </c:catAx>
      <c:valAx>
        <c:axId val="184625024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8170776608866821"/>
              <c:y val="4.5136289204581133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462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0.26434793830218672"/>
          <c:w val="0.88862317905421861"/>
          <c:h val="0.3651304444376754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212214194517069E-2"/>
                  <c:y val="4.2189366419281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733590170402947E-2"/>
                  <c:y val="3.1908799435597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893381172021634E-2"/>
                  <c:y val="3.1076868757039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212214194517069E-2"/>
                  <c:y val="2.555075284813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72005196135784E-2"/>
                  <c:y val="3.1790232937314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9603961693238E-2"/>
                  <c:y val="2.15096659536300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50678417148209E-2"/>
                  <c:y val="2.6917051598371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665826192358779E-2"/>
                  <c:y val="2.7630579544527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346993169863372E-2"/>
                  <c:y val="-2.7574244081255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027E-2"/>
                  <c:y val="-2.923810543837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-2.674231340269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0893381172021662E-2"/>
                  <c:y val="2.5253354007138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882471601510791E-2"/>
                  <c:y val="-3.67254815453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Кондратовское </c:v>
                </c:pt>
                <c:pt idx="3">
                  <c:v>Култаевское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Лобановское </c:v>
                </c:pt>
                <c:pt idx="7">
                  <c:v>Платошинское </c:v>
                </c:pt>
                <c:pt idx="8">
                  <c:v>Гамовское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Сылвенское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Юговское </c:v>
                </c:pt>
                <c:pt idx="15">
                  <c:v>Заболотское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122.8</c:v>
                </c:pt>
                <c:pt idx="1">
                  <c:v>101</c:v>
                </c:pt>
                <c:pt idx="2">
                  <c:v>112.1</c:v>
                </c:pt>
                <c:pt idx="3">
                  <c:v>108</c:v>
                </c:pt>
                <c:pt idx="4">
                  <c:v>117.7</c:v>
                </c:pt>
                <c:pt idx="5">
                  <c:v>98.8</c:v>
                </c:pt>
                <c:pt idx="6">
                  <c:v>105.4</c:v>
                </c:pt>
                <c:pt idx="7">
                  <c:v>122.9</c:v>
                </c:pt>
                <c:pt idx="8">
                  <c:v>108.5</c:v>
                </c:pt>
                <c:pt idx="9">
                  <c:v>123</c:v>
                </c:pt>
                <c:pt idx="10">
                  <c:v>123.2</c:v>
                </c:pt>
                <c:pt idx="11">
                  <c:v>106.1</c:v>
                </c:pt>
                <c:pt idx="12">
                  <c:v>123.1</c:v>
                </c:pt>
                <c:pt idx="13">
                  <c:v>123</c:v>
                </c:pt>
                <c:pt idx="14">
                  <c:v>99.6</c:v>
                </c:pt>
                <c:pt idx="15">
                  <c:v>122.7</c:v>
                </c:pt>
                <c:pt idx="16">
                  <c:v>123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8542717123075441E-2"/>
                  <c:y val="-2.1983113117352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06723728954569E-2"/>
                  <c:y val="-3.2417292497983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542221005219501E-2"/>
                  <c:y val="-1.8586117435203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666200682729792E-2"/>
                  <c:y val="-2.3507937240983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969018619049835E-2"/>
                  <c:y val="-2.61427665101392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-3.6161308083254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50678417148209E-2"/>
                  <c:y val="-3.56523237232238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98811195056641E-2"/>
                  <c:y val="-3.59497225642199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212214194517069E-2"/>
                  <c:y val="3.9221470100116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0678417148209E-2"/>
                  <c:y val="-3.7732150419617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027E-2"/>
                  <c:y val="3.9221273581058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0598811195056641E-2"/>
                  <c:y val="-3.7316185080338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346993169863372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26000091275204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Кондратовское </c:v>
                </c:pt>
                <c:pt idx="3">
                  <c:v>Култаевское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Лобановское </c:v>
                </c:pt>
                <c:pt idx="7">
                  <c:v>Платошинское </c:v>
                </c:pt>
                <c:pt idx="8">
                  <c:v>Гамовское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Сылвенское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Юговское </c:v>
                </c:pt>
                <c:pt idx="15">
                  <c:v>Заболотское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162.4</c:v>
                </c:pt>
                <c:pt idx="1">
                  <c:v>140.80000000000001</c:v>
                </c:pt>
                <c:pt idx="2">
                  <c:v>135.80000000000001</c:v>
                </c:pt>
                <c:pt idx="3">
                  <c:v>129.19999999999999</c:v>
                </c:pt>
                <c:pt idx="4">
                  <c:v>128.5</c:v>
                </c:pt>
                <c:pt idx="5">
                  <c:v>120.7</c:v>
                </c:pt>
                <c:pt idx="6">
                  <c:v>120.7</c:v>
                </c:pt>
                <c:pt idx="7">
                  <c:v>120.7</c:v>
                </c:pt>
                <c:pt idx="8">
                  <c:v>120.5</c:v>
                </c:pt>
                <c:pt idx="9">
                  <c:v>120.5</c:v>
                </c:pt>
                <c:pt idx="10">
                  <c:v>120.5</c:v>
                </c:pt>
                <c:pt idx="11">
                  <c:v>120.4</c:v>
                </c:pt>
                <c:pt idx="12">
                  <c:v>120.4</c:v>
                </c:pt>
                <c:pt idx="13">
                  <c:v>120.2</c:v>
                </c:pt>
                <c:pt idx="14">
                  <c:v>120.2</c:v>
                </c:pt>
                <c:pt idx="15">
                  <c:v>120.1</c:v>
                </c:pt>
                <c:pt idx="16">
                  <c:v>116.7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5.0641361162225951E-2"/>
                  <c:y val="1.900863340974649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Юго-Камское </c:v>
                </c:pt>
                <c:pt idx="2">
                  <c:v>Кондратовское </c:v>
                </c:pt>
                <c:pt idx="3">
                  <c:v>Култаевское </c:v>
                </c:pt>
                <c:pt idx="4">
                  <c:v>Савинское </c:v>
                </c:pt>
                <c:pt idx="5">
                  <c:v>Кукуштанское </c:v>
                </c:pt>
                <c:pt idx="6">
                  <c:v>Лобановское </c:v>
                </c:pt>
                <c:pt idx="7">
                  <c:v>Платошинское </c:v>
                </c:pt>
                <c:pt idx="8">
                  <c:v>Гамовское 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Сылвенское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Юговское </c:v>
                </c:pt>
                <c:pt idx="15">
                  <c:v>Заболотское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125.6</c:v>
                </c:pt>
                <c:pt idx="1">
                  <c:v>125.6</c:v>
                </c:pt>
                <c:pt idx="2">
                  <c:v>125.6</c:v>
                </c:pt>
                <c:pt idx="3">
                  <c:v>125.6</c:v>
                </c:pt>
                <c:pt idx="4">
                  <c:v>125.6</c:v>
                </c:pt>
                <c:pt idx="5">
                  <c:v>125.6</c:v>
                </c:pt>
                <c:pt idx="6">
                  <c:v>125.6</c:v>
                </c:pt>
                <c:pt idx="7">
                  <c:v>125.6</c:v>
                </c:pt>
                <c:pt idx="8">
                  <c:v>125.6</c:v>
                </c:pt>
                <c:pt idx="9">
                  <c:v>125.6</c:v>
                </c:pt>
                <c:pt idx="10">
                  <c:v>125.6</c:v>
                </c:pt>
                <c:pt idx="11">
                  <c:v>125.6</c:v>
                </c:pt>
                <c:pt idx="12">
                  <c:v>125.6</c:v>
                </c:pt>
                <c:pt idx="13">
                  <c:v>125.6</c:v>
                </c:pt>
                <c:pt idx="14">
                  <c:v>125.6</c:v>
                </c:pt>
                <c:pt idx="15">
                  <c:v>125.6</c:v>
                </c:pt>
                <c:pt idx="16">
                  <c:v>125.6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64032"/>
        <c:axId val="184398592"/>
      </c:lineChart>
      <c:catAx>
        <c:axId val="18436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4398592"/>
        <c:crosses val="autoZero"/>
        <c:auto val="1"/>
        <c:lblAlgn val="ctr"/>
        <c:lblOffset val="100"/>
        <c:noMultiLvlLbl val="0"/>
      </c:catAx>
      <c:valAx>
        <c:axId val="184398592"/>
        <c:scaling>
          <c:orientation val="minMax"/>
          <c:max val="165"/>
          <c:min val="8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3.7616848092512006E-2"/>
              <c:y val="0.258764013037074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4364032"/>
        <c:crosses val="autoZero"/>
        <c:crossBetween val="between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60212398052638E-2"/>
          <c:y val="0.30107222385918475"/>
          <c:w val="0.9445777392255561"/>
          <c:h val="0.39730971920994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299797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>
                    <a:solidFill>
                      <a:schemeClr val="tx1"/>
                    </a:solidFill>
                    <a:latin typeface="PermianSlabSerifTypeface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33.4</c:v>
                </c:pt>
                <c:pt idx="1">
                  <c:v>37.700000000000003</c:v>
                </c:pt>
                <c:pt idx="2">
                  <c:v>41.9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411-4613-83E7-9A2F96C0A6FE}"/>
            </c:ext>
          </c:extLst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факт 2021</c:v>
                </c:pt>
                <c:pt idx="1">
                  <c:v>план 2022</c:v>
                </c:pt>
                <c:pt idx="2">
                  <c:v>факт 2022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40"/>
        <c:axId val="184465664"/>
        <c:axId val="184471552"/>
      </c:barChart>
      <c:catAx>
        <c:axId val="18446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100000"/>
              </a:lnSpc>
              <a:defRPr sz="1000" b="0">
                <a:latin typeface="PermianSansTypeface" pitchFamily="50" charset="0"/>
              </a:defRPr>
            </a:pPr>
            <a:endParaRPr lang="ru-RU"/>
          </a:p>
        </c:txPr>
        <c:crossAx val="184471552"/>
        <c:crosses val="autoZero"/>
        <c:auto val="1"/>
        <c:lblAlgn val="ctr"/>
        <c:lblOffset val="100"/>
        <c:noMultiLvlLbl val="0"/>
      </c:catAx>
      <c:valAx>
        <c:axId val="184471552"/>
        <c:scaling>
          <c:orientation val="minMax"/>
        </c:scaling>
        <c:delete val="0"/>
        <c:axPos val="l"/>
        <c:majorGridlines>
          <c:spPr>
            <a:ln w="6320">
              <a:solidFill>
                <a:schemeClr val="tx2">
                  <a:lumMod val="20000"/>
                  <a:lumOff val="8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 b="0">
                    <a:latin typeface="PermianSansTypeface" pitchFamily="50" charset="0"/>
                  </a:defRPr>
                </a:pPr>
                <a:r>
                  <a:rPr lang="ru-RU" sz="900" b="0" dirty="0" smtClean="0">
                    <a:latin typeface="PermianSansTypeface" pitchFamily="50" charset="0"/>
                  </a:rPr>
                  <a:t>млн руб.</a:t>
                </a:r>
                <a:endParaRPr lang="ru-RU" sz="900" b="0" dirty="0">
                  <a:latin typeface="PermianSansTypeface" pitchFamily="50" charset="0"/>
                </a:endParaRPr>
              </a:p>
            </c:rich>
          </c:tx>
          <c:layout>
            <c:manualLayout>
              <c:xMode val="edge"/>
              <c:yMode val="edge"/>
              <c:x val="0.79898865403844022"/>
              <c:y val="3.9211222907599631E-2"/>
            </c:manualLayout>
          </c:layout>
          <c:overlay val="0"/>
        </c:title>
        <c:numFmt formatCode="#,##0" sourceLinked="0"/>
        <c:majorTickMark val="out"/>
        <c:minorTickMark val="none"/>
        <c:tickLblPos val="none"/>
        <c:txPr>
          <a:bodyPr/>
          <a:lstStyle/>
          <a:p>
            <a:pPr>
              <a:defRPr sz="1200">
                <a:latin typeface="PermianSlabSerifTypeface"/>
              </a:defRPr>
            </a:pPr>
            <a:endParaRPr lang="ru-RU"/>
          </a:p>
        </c:txPr>
        <c:crossAx val="184465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lnSpc>
          <a:spcPct val="100000"/>
        </a:lnSpc>
        <a:defRPr sz="179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772897874409812E-2"/>
          <c:y val="0.16663930692329948"/>
          <c:w val="0.89664513961844117"/>
          <c:h val="0.4591821023651396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2021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0670500040068192E-2"/>
                  <c:y val="3.4294628929433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302666346121126E-2"/>
                  <c:y val="-3.58218917327984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5456168141504E-2"/>
                  <c:y val="3.4952536550733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765456168141504E-2"/>
                  <c:y val="2.888615698357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260538758017755E-2"/>
                  <c:y val="-3.4896490209325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582995498091497E-2"/>
                  <c:y val="2.4841903938799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4090973459487814E-2"/>
                  <c:y val="2.281977741641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696819902804446E-2"/>
                  <c:y val="1.87755243716401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765456168141504E-2"/>
                  <c:y val="2.6864030461186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371302611458185E-2"/>
                  <c:y val="2.0508502723581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879280572854505E-2"/>
                  <c:y val="2.888615698357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093995589205418E-2"/>
                  <c:y val="2.0371889766399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850803614260662E-2"/>
                  <c:y val="3.4733287084486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067655966812456E-2"/>
                  <c:y val="2.7332940902795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07294400699912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Култаевское </c:v>
                </c:pt>
                <c:pt idx="5">
                  <c:v>Сылвенское </c:v>
                </c:pt>
                <c:pt idx="6">
                  <c:v>Фроловское </c:v>
                </c:pt>
                <c:pt idx="7">
                  <c:v>Хохловское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Савинское </c:v>
                </c:pt>
                <c:pt idx="11">
                  <c:v>Гамовское </c:v>
                </c:pt>
                <c:pt idx="12">
                  <c:v>Платошинское </c:v>
                </c:pt>
                <c:pt idx="13">
                  <c:v>Юговское</c:v>
                </c:pt>
                <c:pt idx="14">
                  <c:v>Заболотское </c:v>
                </c:pt>
                <c:pt idx="15">
                  <c:v>Пальниковское </c:v>
                </c:pt>
                <c:pt idx="16">
                  <c:v>Лобановское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103.3</c:v>
                </c:pt>
                <c:pt idx="1">
                  <c:v>82.8</c:v>
                </c:pt>
                <c:pt idx="2">
                  <c:v>92.9</c:v>
                </c:pt>
                <c:pt idx="3">
                  <c:v>103.5</c:v>
                </c:pt>
                <c:pt idx="4">
                  <c:v>101.9</c:v>
                </c:pt>
                <c:pt idx="5">
                  <c:v>89.5</c:v>
                </c:pt>
                <c:pt idx="6">
                  <c:v>100.5</c:v>
                </c:pt>
                <c:pt idx="7">
                  <c:v>97.1</c:v>
                </c:pt>
                <c:pt idx="8">
                  <c:v>92.8</c:v>
                </c:pt>
                <c:pt idx="9">
                  <c:v>113.2</c:v>
                </c:pt>
                <c:pt idx="10">
                  <c:v>107</c:v>
                </c:pt>
                <c:pt idx="11">
                  <c:v>89.6</c:v>
                </c:pt>
                <c:pt idx="12">
                  <c:v>88.8</c:v>
                </c:pt>
                <c:pt idx="13">
                  <c:v>80</c:v>
                </c:pt>
                <c:pt idx="14">
                  <c:v>80.7</c:v>
                </c:pt>
                <c:pt idx="15">
                  <c:v>45.5</c:v>
                </c:pt>
                <c:pt idx="16">
                  <c:v>88.8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0933962129520157E-2"/>
                  <c:y val="-2.3306202339711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017388451443573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582995498091545E-2"/>
                  <c:y val="-2.0797491671465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976006287961867E-2"/>
                  <c:y val="-2.9036940748667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973623053811035E-2"/>
                  <c:y val="-1.996746446192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55506522333352E-2"/>
                  <c:y val="-1.97009258951133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582995498091497E-2"/>
                  <c:y val="-2.2819618193852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0765456168141456E-2"/>
                  <c:y val="-2.0797491671465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71302611458185E-2"/>
                  <c:y val="-3.899663037294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855846717756358E-2"/>
                  <c:y val="3.2452901568453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96019856259475E-2"/>
                  <c:y val="-4.9765807496421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292044432881387E-2"/>
                  <c:y val="-2.5328328862098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977149054774865E-2"/>
                  <c:y val="-2.0797491671465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362726920446523E-2"/>
                  <c:y val="-2.0845099217150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2880035830844064E-2"/>
                  <c:y val="-2.4450534884309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19296841638427E-2"/>
                  <c:y val="-2.8856223142139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7072944006999125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Култаевское </c:v>
                </c:pt>
                <c:pt idx="5">
                  <c:v>Сылвенское </c:v>
                </c:pt>
                <c:pt idx="6">
                  <c:v>Фроловское </c:v>
                </c:pt>
                <c:pt idx="7">
                  <c:v>Хохловское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Савинское </c:v>
                </c:pt>
                <c:pt idx="11">
                  <c:v>Гамовское </c:v>
                </c:pt>
                <c:pt idx="12">
                  <c:v>Платошинское </c:v>
                </c:pt>
                <c:pt idx="13">
                  <c:v>Юговское</c:v>
                </c:pt>
                <c:pt idx="14">
                  <c:v>Заболотское </c:v>
                </c:pt>
                <c:pt idx="15">
                  <c:v>Пальниковское </c:v>
                </c:pt>
                <c:pt idx="16">
                  <c:v>Лобановское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145</c:v>
                </c:pt>
                <c:pt idx="1">
                  <c:v>141.9</c:v>
                </c:pt>
                <c:pt idx="2">
                  <c:v>139.4</c:v>
                </c:pt>
                <c:pt idx="3">
                  <c:v>130.5</c:v>
                </c:pt>
                <c:pt idx="4">
                  <c:v>126.2</c:v>
                </c:pt>
                <c:pt idx="5">
                  <c:v>120.1</c:v>
                </c:pt>
                <c:pt idx="6">
                  <c:v>119</c:v>
                </c:pt>
                <c:pt idx="7">
                  <c:v>116.6</c:v>
                </c:pt>
                <c:pt idx="8">
                  <c:v>111.4</c:v>
                </c:pt>
                <c:pt idx="9">
                  <c:v>109.2</c:v>
                </c:pt>
                <c:pt idx="10">
                  <c:v>108.4</c:v>
                </c:pt>
                <c:pt idx="11">
                  <c:v>105.6</c:v>
                </c:pt>
                <c:pt idx="12">
                  <c:v>103.6</c:v>
                </c:pt>
                <c:pt idx="13">
                  <c:v>97.2</c:v>
                </c:pt>
                <c:pt idx="14">
                  <c:v>90.1</c:v>
                </c:pt>
                <c:pt idx="15">
                  <c:v>82.4</c:v>
                </c:pt>
                <c:pt idx="16">
                  <c:v>80.8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7320096558855787E-2"/>
                  <c:y val="2.5098252261716671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Юго-Камское </c:v>
                </c:pt>
                <c:pt idx="2">
                  <c:v>Усть-Качкинское </c:v>
                </c:pt>
                <c:pt idx="3">
                  <c:v>Кондратовское </c:v>
                </c:pt>
                <c:pt idx="4">
                  <c:v>Култаевское </c:v>
                </c:pt>
                <c:pt idx="5">
                  <c:v>Сылвенское </c:v>
                </c:pt>
                <c:pt idx="6">
                  <c:v>Фроловское </c:v>
                </c:pt>
                <c:pt idx="7">
                  <c:v>Хохловское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Савинское </c:v>
                </c:pt>
                <c:pt idx="11">
                  <c:v>Гамовское </c:v>
                </c:pt>
                <c:pt idx="12">
                  <c:v>Платошинское </c:v>
                </c:pt>
                <c:pt idx="13">
                  <c:v>Юговское</c:v>
                </c:pt>
                <c:pt idx="14">
                  <c:v>Заболотское </c:v>
                </c:pt>
                <c:pt idx="15">
                  <c:v>Пальниковское </c:v>
                </c:pt>
                <c:pt idx="16">
                  <c:v>Лобановское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116.8</c:v>
                </c:pt>
                <c:pt idx="1">
                  <c:v>116.8</c:v>
                </c:pt>
                <c:pt idx="2">
                  <c:v>116.8</c:v>
                </c:pt>
                <c:pt idx="3">
                  <c:v>116.8</c:v>
                </c:pt>
                <c:pt idx="4">
                  <c:v>116.8</c:v>
                </c:pt>
                <c:pt idx="5">
                  <c:v>116.8</c:v>
                </c:pt>
                <c:pt idx="6">
                  <c:v>116.8</c:v>
                </c:pt>
                <c:pt idx="7">
                  <c:v>116.8</c:v>
                </c:pt>
                <c:pt idx="8">
                  <c:v>116.8</c:v>
                </c:pt>
                <c:pt idx="9">
                  <c:v>116.8</c:v>
                </c:pt>
                <c:pt idx="10">
                  <c:v>116.8</c:v>
                </c:pt>
                <c:pt idx="11">
                  <c:v>116.8</c:v>
                </c:pt>
                <c:pt idx="12">
                  <c:v>116.8</c:v>
                </c:pt>
                <c:pt idx="13">
                  <c:v>116.8</c:v>
                </c:pt>
                <c:pt idx="14">
                  <c:v>116.8</c:v>
                </c:pt>
                <c:pt idx="15">
                  <c:v>116.8</c:v>
                </c:pt>
                <c:pt idx="16">
                  <c:v>116.8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681600"/>
        <c:axId val="184683136"/>
      </c:lineChart>
      <c:catAx>
        <c:axId val="18468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84683136"/>
        <c:crosses val="autoZero"/>
        <c:auto val="1"/>
        <c:lblAlgn val="ctr"/>
        <c:lblOffset val="100"/>
        <c:noMultiLvlLbl val="0"/>
      </c:catAx>
      <c:valAx>
        <c:axId val="184683136"/>
        <c:scaling>
          <c:orientation val="minMax"/>
          <c:max val="160"/>
          <c:min val="3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4.3375410424536222E-2"/>
              <c:y val="0.12091456802043526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4681600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4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8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8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435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44730018"/>
              </p:ext>
            </p:extLst>
          </p:nvPr>
        </p:nvGraphicFramePr>
        <p:xfrm>
          <a:off x="37784" y="1556792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929918"/>
              </p:ext>
            </p:extLst>
          </p:nvPr>
        </p:nvGraphicFramePr>
        <p:xfrm>
          <a:off x="6156176" y="764704"/>
          <a:ext cx="2808312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99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1065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14764137"/>
              </p:ext>
            </p:extLst>
          </p:nvPr>
        </p:nvGraphicFramePr>
        <p:xfrm>
          <a:off x="-25092" y="665312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783948"/>
              </p:ext>
            </p:extLst>
          </p:nvPr>
        </p:nvGraphicFramePr>
        <p:xfrm>
          <a:off x="5580112" y="1340768"/>
          <a:ext cx="324036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11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74240"/>
            <a:ext cx="8784976" cy="8352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налогу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08696839"/>
              </p:ext>
            </p:extLst>
          </p:nvPr>
        </p:nvGraphicFramePr>
        <p:xfrm>
          <a:off x="0" y="548680"/>
          <a:ext cx="9119623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399189"/>
              </p:ext>
            </p:extLst>
          </p:nvPr>
        </p:nvGraphicFramePr>
        <p:xfrm>
          <a:off x="6012160" y="1052736"/>
          <a:ext cx="2952328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41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8064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85059111"/>
              </p:ext>
            </p:extLst>
          </p:nvPr>
        </p:nvGraphicFramePr>
        <p:xfrm>
          <a:off x="-15114" y="620688"/>
          <a:ext cx="9159114" cy="610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292799"/>
              </p:ext>
            </p:extLst>
          </p:nvPr>
        </p:nvGraphicFramePr>
        <p:xfrm>
          <a:off x="5868144" y="980728"/>
          <a:ext cx="280831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92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036496" cy="8928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налогу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/>
            </a:r>
            <a:b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62417224"/>
              </p:ext>
            </p:extLst>
          </p:nvPr>
        </p:nvGraphicFramePr>
        <p:xfrm>
          <a:off x="0" y="577483"/>
          <a:ext cx="9109470" cy="6280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665929"/>
              </p:ext>
            </p:extLst>
          </p:nvPr>
        </p:nvGraphicFramePr>
        <p:xfrm>
          <a:off x="6660232" y="980728"/>
          <a:ext cx="2376264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61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2241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земельному налогу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76421234"/>
              </p:ext>
            </p:extLst>
          </p:nvPr>
        </p:nvGraphicFramePr>
        <p:xfrm>
          <a:off x="35496" y="804743"/>
          <a:ext cx="9108504" cy="6021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062758"/>
              </p:ext>
            </p:extLst>
          </p:nvPr>
        </p:nvGraphicFramePr>
        <p:xfrm>
          <a:off x="6156176" y="1196752"/>
          <a:ext cx="280831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579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20880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исполнения планов по неналоговым доходам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  <a:t>01.01.2023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PermianSansTypeface" pitchFamily="50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PermianSansTypeface" pitchFamily="50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98296203"/>
              </p:ext>
            </p:extLst>
          </p:nvPr>
        </p:nvGraphicFramePr>
        <p:xfrm>
          <a:off x="179512" y="116632"/>
          <a:ext cx="8821488" cy="6580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0">
            <a:extLst>
              <a:ext uri="{FF2B5EF4-FFF2-40B4-BE49-F238E27FC236}">
                <a16:creationId xmlns:a16="http://schemas.microsoft.com/office/drawing/2014/main" xmlns="" id="{C245C0FF-52D4-4376-9C5A-B5351F4D2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720393"/>
              </p:ext>
            </p:extLst>
          </p:nvPr>
        </p:nvGraphicFramePr>
        <p:xfrm>
          <a:off x="5508104" y="1196752"/>
          <a:ext cx="2952328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01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K-pres">
    <a:dk1>
      <a:srgbClr val="1C2D38"/>
    </a:dk1>
    <a:lt1>
      <a:srgbClr val="FFFFFF"/>
    </a:lt1>
    <a:dk2>
      <a:srgbClr val="41647D"/>
    </a:dk2>
    <a:lt2>
      <a:srgbClr val="E2EBF0"/>
    </a:lt2>
    <a:accent1>
      <a:srgbClr val="EB1E23"/>
    </a:accent1>
    <a:accent2>
      <a:srgbClr val="FFEB00"/>
    </a:accent2>
    <a:accent3>
      <a:srgbClr val="0089CF"/>
    </a:accent3>
    <a:accent4>
      <a:srgbClr val="F7931E"/>
    </a:accent4>
    <a:accent5>
      <a:srgbClr val="23C332"/>
    </a:accent5>
    <a:accent6>
      <a:srgbClr val="911EE1"/>
    </a:accent6>
    <a:hlink>
      <a:srgbClr val="00669A"/>
    </a:hlink>
    <a:folHlink>
      <a:srgbClr val="0799D3"/>
    </a:folHlink>
  </a:clrScheme>
  <a:fontScheme name="PK-pres">
    <a:majorFont>
      <a:latin typeface="PermianSlabSerifTypeface"/>
      <a:ea typeface=""/>
      <a:cs typeface=""/>
    </a:majorFont>
    <a:minorFont>
      <a:latin typeface="PermianSansTypefac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342</Words>
  <Application>Microsoft Office PowerPoint</Application>
  <PresentationFormat>Экран (4:3)</PresentationFormat>
  <Paragraphs>261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3_Воздушный поток</vt:lpstr>
      <vt:lpstr>Анализ исполнения планов по доходам бюджетов поселений   по состоянию на 01.01.2023  </vt:lpstr>
      <vt:lpstr>Анализ исполнения планов по налоговым и неналоговым доходам бюджетов поселений по состоянию на 01.01.2023  (без учета доходов от платных услуг)  </vt:lpstr>
      <vt:lpstr>Анализ исполнения планов по налогу на доходы физических лиц бюджетов поселений по состоянию на 01.01.2023 </vt:lpstr>
      <vt:lpstr>Анализ исполнения планов по доходам от подакцизных товаров (продукции) бюджетов поселений по состоянию на 01.01.2023</vt:lpstr>
      <vt:lpstr>Анализ исполнения планов по налогу на имущество физических лиц бюджетов поселений  по состоянию на 01.01.2023 </vt:lpstr>
      <vt:lpstr>Анализ исполнения планов  по земельному налогу бюджетов поселений  по состоянию на 01.01.2023 </vt:lpstr>
      <vt:lpstr>Анализ исполнения планов по неналоговым доходам  бюджетов поселений по состоянию на 01.01.2023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feu21-02</cp:lastModifiedBy>
  <cp:revision>128</cp:revision>
  <cp:lastPrinted>2022-02-03T05:42:04Z</cp:lastPrinted>
  <dcterms:created xsi:type="dcterms:W3CDTF">2020-08-21T09:03:44Z</dcterms:created>
  <dcterms:modified xsi:type="dcterms:W3CDTF">2023-03-28T05:26:16Z</dcterms:modified>
</cp:coreProperties>
</file>